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60" r:id="rId4"/>
    <p:sldId id="277" r:id="rId5"/>
    <p:sldId id="285" r:id="rId6"/>
    <p:sldId id="286" r:id="rId7"/>
    <p:sldId id="287" r:id="rId8"/>
  </p:sldIdLst>
  <p:sldSz cx="12192000" cy="6858000"/>
  <p:notesSz cx="12192000" cy="6858000"/>
  <p:embeddedFontLst>
    <p:embeddedFont>
      <p:font typeface="BMLGPV+Arial Bold" panose="020B0604020202020204" charset="0"/>
      <p:regular r:id="rId9"/>
    </p:embeddedFont>
    <p:embeddedFont>
      <p:font typeface="ONCBCD+Arial" panose="020B0604020202020204" charset="0"/>
      <p:regular r:id="rId10"/>
    </p:embeddedFont>
    <p:embeddedFont>
      <p:font typeface="RLPBTV+Calibri" panose="020B0604020202020204" charset="0"/>
      <p:regular r:id="rId11"/>
    </p:embeddedFont>
    <p:embeddedFont>
      <p:font typeface="WUFVAO+Calibri Bold" panose="020B0604020202020204" charset="0"/>
      <p:regular r:id="rId12"/>
    </p:embeddedFont>
  </p:embeddedFontLst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756" y="7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6765" y="3495031"/>
            <a:ext cx="4008182" cy="13288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80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E4E79"/>
                </a:solidFill>
                <a:latin typeface="RLPBTV+Calibri"/>
                <a:cs typeface="RLPBTV+Calibri"/>
              </a:rPr>
              <a:t>Región: del Bio</a:t>
            </a:r>
            <a:r>
              <a:rPr sz="4000" spc="-10" dirty="0">
                <a:solidFill>
                  <a:srgbClr val="1E4E79"/>
                </a:solidFill>
                <a:latin typeface="RLPBTV+Calibri"/>
                <a:cs typeface="RLPBTV+Calibri"/>
              </a:rPr>
              <a:t> </a:t>
            </a:r>
            <a:r>
              <a:rPr sz="4000" dirty="0">
                <a:solidFill>
                  <a:srgbClr val="1E4E79"/>
                </a:solidFill>
                <a:latin typeface="RLPBTV+Calibri"/>
                <a:cs typeface="RLPBTV+Calibri"/>
              </a:rPr>
              <a:t>Bio</a:t>
            </a:r>
          </a:p>
          <a:p>
            <a:pPr marL="0" marR="0">
              <a:lnSpc>
                <a:spcPts val="4877"/>
              </a:lnSpc>
              <a:spcBef>
                <a:spcPts val="404"/>
              </a:spcBef>
              <a:spcAft>
                <a:spcPts val="0"/>
              </a:spcAft>
            </a:pPr>
            <a:r>
              <a:rPr sz="4000" dirty="0">
                <a:solidFill>
                  <a:srgbClr val="1E4E79"/>
                </a:solidFill>
                <a:latin typeface="RLPBTV+Calibri"/>
                <a:cs typeface="RLPBTV+Calibri"/>
              </a:rPr>
              <a:t>Comuna:</a:t>
            </a:r>
            <a:r>
              <a:rPr sz="4000" spc="13" dirty="0">
                <a:solidFill>
                  <a:srgbClr val="1E4E79"/>
                </a:solidFill>
                <a:latin typeface="RLPBTV+Calibri"/>
                <a:cs typeface="RLPBTV+Calibri"/>
              </a:rPr>
              <a:t> </a:t>
            </a:r>
            <a:r>
              <a:rPr sz="4000" dirty="0">
                <a:solidFill>
                  <a:srgbClr val="1E4E79"/>
                </a:solidFill>
                <a:latin typeface="RLPBTV+Calibri"/>
                <a:cs typeface="RLPBTV+Calibri"/>
              </a:rPr>
              <a:t>Penco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5066" y="4852964"/>
            <a:ext cx="5530177" cy="5348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11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1E4E79"/>
                </a:solidFill>
                <a:latin typeface="RLPBTV+Calibri"/>
                <a:cs typeface="RLPBTV+Calibri"/>
              </a:rPr>
              <a:t>Condominio</a:t>
            </a:r>
            <a:r>
              <a:rPr sz="3200" spc="27" dirty="0">
                <a:solidFill>
                  <a:srgbClr val="1E4E79"/>
                </a:solidFill>
                <a:latin typeface="RLPBTV+Calibri"/>
                <a:cs typeface="RLPBTV+Calibri"/>
              </a:rPr>
              <a:t> </a:t>
            </a:r>
            <a:r>
              <a:rPr sz="3200" dirty="0">
                <a:solidFill>
                  <a:srgbClr val="1E4E79"/>
                </a:solidFill>
                <a:latin typeface="RLPBTV+Calibri"/>
                <a:cs typeface="RLPBTV+Calibri"/>
              </a:rPr>
              <a:t>Fuentes de Piedra 5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5066" y="5526902"/>
            <a:ext cx="6723306" cy="1206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11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1E4E79"/>
                </a:solidFill>
                <a:latin typeface="RLPBTV+Calibri"/>
                <a:cs typeface="RLPBTV+Calibri"/>
              </a:rPr>
              <a:t>Inmobiliaria</a:t>
            </a:r>
            <a:r>
              <a:rPr sz="3200" spc="38" dirty="0">
                <a:solidFill>
                  <a:srgbClr val="1E4E79"/>
                </a:solidFill>
                <a:latin typeface="RLPBTV+Calibri"/>
                <a:cs typeface="RLPBTV+Calibri"/>
              </a:rPr>
              <a:t> </a:t>
            </a:r>
            <a:r>
              <a:rPr sz="3200" dirty="0">
                <a:solidFill>
                  <a:srgbClr val="1E4E79"/>
                </a:solidFill>
                <a:latin typeface="RLPBTV+Calibri"/>
                <a:cs typeface="RLPBTV+Calibri"/>
              </a:rPr>
              <a:t>Fuentes de Lomas Tres SpA</a:t>
            </a:r>
          </a:p>
          <a:p>
            <a:pPr marL="0" marR="0">
              <a:lnSpc>
                <a:spcPts val="3914"/>
              </a:lnSpc>
              <a:spcBef>
                <a:spcPts val="1378"/>
              </a:spcBef>
              <a:spcAft>
                <a:spcPts val="0"/>
              </a:spcAft>
            </a:pPr>
            <a:r>
              <a:rPr sz="3200" dirty="0">
                <a:solidFill>
                  <a:srgbClr val="1E4E79"/>
                </a:solidFill>
                <a:latin typeface="RLPBTV+Calibri"/>
                <a:cs typeface="RLPBTV+Calibri"/>
              </a:rPr>
              <a:t>Código</a:t>
            </a:r>
            <a:r>
              <a:rPr sz="3200" spc="13" dirty="0">
                <a:solidFill>
                  <a:srgbClr val="1E4E79"/>
                </a:solidFill>
                <a:latin typeface="RLPBTV+Calibri"/>
                <a:cs typeface="RLPBTV+Calibri"/>
              </a:rPr>
              <a:t> </a:t>
            </a:r>
            <a:r>
              <a:rPr sz="3200" dirty="0">
                <a:solidFill>
                  <a:srgbClr val="1E4E79"/>
                </a:solidFill>
                <a:latin typeface="RLPBTV+Calibri"/>
                <a:cs typeface="RLPBTV+Calibri"/>
              </a:rPr>
              <a:t>RUKAN del Proyecto: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5384" y="277348"/>
            <a:ext cx="5041864" cy="7760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u="sng" dirty="0">
                <a:solidFill>
                  <a:srgbClr val="12264E"/>
                </a:solidFill>
                <a:latin typeface="WUFVAO+Calibri Bold"/>
                <a:cs typeface="WUFVAO+Calibri Bold"/>
              </a:rPr>
              <a:t>CONDOMINIO FUENTES</a:t>
            </a:r>
            <a:r>
              <a:rPr sz="2400" b="1" u="sng" spc="-13" dirty="0">
                <a:solidFill>
                  <a:srgbClr val="12264E"/>
                </a:solidFill>
                <a:latin typeface="WUFVAO+Calibri Bold"/>
                <a:cs typeface="WUFVAO+Calibri Bold"/>
              </a:rPr>
              <a:t> </a:t>
            </a:r>
            <a:r>
              <a:rPr sz="2400" b="1" u="sng" dirty="0">
                <a:solidFill>
                  <a:srgbClr val="12264E"/>
                </a:solidFill>
                <a:latin typeface="WUFVAO+Calibri Bold"/>
                <a:cs typeface="WUFVAO+Calibri Bold"/>
              </a:rPr>
              <a:t>DE PIEDRA 5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2264E"/>
                </a:solidFill>
                <a:latin typeface="RLPBTV+Calibri"/>
                <a:cs typeface="RLPBTV+Calibri"/>
              </a:rPr>
              <a:t>Inmobiliaria</a:t>
            </a:r>
            <a:r>
              <a:rPr sz="2400" spc="-11" dirty="0">
                <a:solidFill>
                  <a:srgbClr val="12264E"/>
                </a:solidFill>
                <a:latin typeface="RLPBTV+Calibri"/>
                <a:cs typeface="RLPBTV+Calibri"/>
              </a:rPr>
              <a:t> </a:t>
            </a:r>
            <a:r>
              <a:rPr sz="2400" dirty="0">
                <a:solidFill>
                  <a:srgbClr val="12264E"/>
                </a:solidFill>
                <a:latin typeface="RLPBTV+Calibri"/>
                <a:cs typeface="RLPBTV+Calibri"/>
              </a:rPr>
              <a:t>Fuentes</a:t>
            </a:r>
            <a:r>
              <a:rPr sz="2400" spc="-13" dirty="0">
                <a:solidFill>
                  <a:srgbClr val="12264E"/>
                </a:solidFill>
                <a:latin typeface="RLPBTV+Calibri"/>
                <a:cs typeface="RLPBTV+Calibri"/>
              </a:rPr>
              <a:t> </a:t>
            </a:r>
            <a:r>
              <a:rPr sz="2400" dirty="0">
                <a:solidFill>
                  <a:srgbClr val="12264E"/>
                </a:solidFill>
                <a:latin typeface="RLPBTV+Calibri"/>
                <a:cs typeface="RLPBTV+Calibri"/>
              </a:rPr>
              <a:t>de Lomas Tres Spa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440" y="1096189"/>
            <a:ext cx="8728540" cy="39078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3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Condominio</a:t>
            </a:r>
            <a:r>
              <a:rPr sz="1700" spc="267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Tipo</a:t>
            </a:r>
            <a:r>
              <a:rPr sz="1700" spc="27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</a:t>
            </a:r>
            <a:r>
              <a:rPr sz="1700" spc="29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que</a:t>
            </a:r>
            <a:r>
              <a:rPr sz="1700" spc="28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consta</a:t>
            </a:r>
            <a:r>
              <a:rPr sz="1700" spc="28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</a:t>
            </a:r>
            <a:r>
              <a:rPr sz="1700" spc="28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200</a:t>
            </a:r>
            <a:r>
              <a:rPr sz="1700" spc="287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deptos.</a:t>
            </a:r>
            <a:r>
              <a:rPr sz="1700" spc="27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en</a:t>
            </a:r>
            <a:r>
              <a:rPr sz="1700" spc="28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edificios</a:t>
            </a:r>
            <a:r>
              <a:rPr sz="1700" spc="27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</a:t>
            </a:r>
            <a:r>
              <a:rPr sz="1700" spc="27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5</a:t>
            </a:r>
            <a:r>
              <a:rPr sz="1700" spc="28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pisos,</a:t>
            </a:r>
            <a:r>
              <a:rPr sz="1700" spc="27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con</a:t>
            </a:r>
            <a:r>
              <a:rPr sz="1700" spc="28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todos</a:t>
            </a:r>
            <a:r>
              <a:rPr sz="1700" spc="28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los</a:t>
            </a:r>
          </a:p>
          <a:p>
            <a:pPr marL="0" marR="0">
              <a:lnSpc>
                <a:spcPts val="1903"/>
              </a:lnSpc>
              <a:spcBef>
                <a:spcPts val="136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departamentos</a:t>
            </a:r>
            <a:r>
              <a:rPr sz="1700" spc="18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con</a:t>
            </a:r>
            <a:r>
              <a:rPr sz="1700" spc="153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superficie</a:t>
            </a:r>
            <a:r>
              <a:rPr sz="1700" spc="157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mayor</a:t>
            </a:r>
            <a:r>
              <a:rPr sz="1700" spc="16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</a:t>
            </a:r>
            <a:r>
              <a:rPr sz="1700" spc="16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56</a:t>
            </a:r>
            <a:r>
              <a:rPr sz="1700" spc="16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m2</a:t>
            </a:r>
            <a:r>
              <a:rPr sz="1700" spc="16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y</a:t>
            </a:r>
            <a:r>
              <a:rPr sz="1700" spc="15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todos</a:t>
            </a:r>
            <a:r>
              <a:rPr sz="1700" spc="16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los</a:t>
            </a:r>
            <a:r>
              <a:rPr sz="1700" spc="15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muros</a:t>
            </a:r>
            <a:r>
              <a:rPr sz="1700" spc="14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interiores</a:t>
            </a:r>
            <a:r>
              <a:rPr sz="1700" spc="14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spc="15" dirty="0">
                <a:solidFill>
                  <a:srgbClr val="12264E"/>
                </a:solidFill>
                <a:latin typeface="ONCBCD+Arial"/>
                <a:cs typeface="ONCBCD+Arial"/>
              </a:rPr>
              <a:t>en</a:t>
            </a:r>
            <a:r>
              <a:rPr sz="1700" spc="14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hormigón</a:t>
            </a:r>
          </a:p>
          <a:p>
            <a:pPr marL="0" marR="0">
              <a:lnSpc>
                <a:spcPts val="1903"/>
              </a:lnSpc>
              <a:spcBef>
                <a:spcPts val="186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armado.</a:t>
            </a:r>
            <a:r>
              <a:rPr sz="1700" spc="49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Incorpora</a:t>
            </a:r>
            <a:r>
              <a:rPr sz="1700" spc="48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Equipamiento</a:t>
            </a:r>
            <a:r>
              <a:rPr sz="1700" spc="491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</a:t>
            </a:r>
            <a:r>
              <a:rPr sz="1700" spc="503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alto</a:t>
            </a:r>
            <a:r>
              <a:rPr sz="1700" spc="48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estándar</a:t>
            </a:r>
            <a:r>
              <a:rPr sz="1700" spc="487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(incluye</a:t>
            </a:r>
            <a:r>
              <a:rPr sz="1700" spc="50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Sala</a:t>
            </a:r>
            <a:r>
              <a:rPr sz="1700" spc="48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Uso</a:t>
            </a:r>
            <a:r>
              <a:rPr sz="1700" spc="49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Múltiple</a:t>
            </a:r>
            <a:r>
              <a:rPr sz="1700" spc="50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y</a:t>
            </a:r>
            <a:r>
              <a:rPr sz="1700" spc="46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dos</a:t>
            </a:r>
          </a:p>
          <a:p>
            <a:pPr marL="0" marR="0">
              <a:lnSpc>
                <a:spcPts val="1906"/>
              </a:lnSpc>
              <a:spcBef>
                <a:spcPts val="134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quinchos</a:t>
            </a:r>
            <a:r>
              <a:rPr sz="1700" spc="307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techados</a:t>
            </a:r>
            <a:r>
              <a:rPr sz="1700" spc="31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desarrollados</a:t>
            </a:r>
            <a:r>
              <a:rPr sz="1700" spc="31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detrás</a:t>
            </a:r>
            <a:r>
              <a:rPr sz="1700" spc="31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del</a:t>
            </a:r>
            <a:r>
              <a:rPr sz="1700" spc="323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acceso</a:t>
            </a:r>
            <a:r>
              <a:rPr sz="1700" spc="30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al</a:t>
            </a:r>
            <a:r>
              <a:rPr sz="1700" spc="311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condominio,</a:t>
            </a:r>
            <a:r>
              <a:rPr sz="1700" spc="30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Amplia</a:t>
            </a:r>
            <a:r>
              <a:rPr sz="1700" spc="31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Portería,</a:t>
            </a:r>
            <a:r>
              <a:rPr sz="1700" spc="31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2</a:t>
            </a:r>
          </a:p>
          <a:p>
            <a:pPr marL="0" marR="0">
              <a:lnSpc>
                <a:spcPts val="1903"/>
              </a:lnSpc>
              <a:spcBef>
                <a:spcPts val="187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Locales</a:t>
            </a:r>
            <a:r>
              <a:rPr sz="1700" spc="25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Comerciales</a:t>
            </a:r>
            <a:r>
              <a:rPr sz="1700" spc="25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(1</a:t>
            </a:r>
            <a:r>
              <a:rPr sz="1700" spc="25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cedido</a:t>
            </a:r>
            <a:r>
              <a:rPr sz="1700" spc="25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al</a:t>
            </a:r>
            <a:r>
              <a:rPr sz="1700" spc="251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conjunto),</a:t>
            </a:r>
            <a:r>
              <a:rPr sz="1700" spc="26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Juegos</a:t>
            </a:r>
            <a:r>
              <a:rPr sz="1700" spc="25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infantiles</a:t>
            </a:r>
            <a:r>
              <a:rPr sz="1700" spc="25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tipo</a:t>
            </a:r>
            <a:r>
              <a:rPr sz="1700" spc="25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Fanheu,</a:t>
            </a:r>
            <a:r>
              <a:rPr sz="1700" spc="26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Luminarias</a:t>
            </a:r>
          </a:p>
          <a:p>
            <a:pPr marL="0" marR="0">
              <a:lnSpc>
                <a:spcPts val="1903"/>
              </a:lnSpc>
              <a:spcBef>
                <a:spcPts val="136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LED</a:t>
            </a:r>
            <a:r>
              <a:rPr sz="1700" spc="24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zonas</a:t>
            </a:r>
            <a:r>
              <a:rPr sz="1700" spc="23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comunes</a:t>
            </a:r>
            <a:r>
              <a:rPr sz="1700" spc="24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y</a:t>
            </a:r>
            <a:r>
              <a:rPr sz="1700" spc="22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Fotovoltaicas</a:t>
            </a:r>
            <a:r>
              <a:rPr sz="1700" spc="24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en</a:t>
            </a:r>
            <a:r>
              <a:rPr sz="1700" spc="24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áreas</a:t>
            </a:r>
            <a:r>
              <a:rPr sz="1700" spc="23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verdes</a:t>
            </a:r>
            <a:r>
              <a:rPr sz="1700" spc="24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centrales,</a:t>
            </a:r>
            <a:r>
              <a:rPr sz="1700" spc="233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Parque</a:t>
            </a:r>
            <a:r>
              <a:rPr sz="1700" spc="26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spc="15" dirty="0">
                <a:solidFill>
                  <a:srgbClr val="12264E"/>
                </a:solidFill>
                <a:latin typeface="ONCBCD+Arial"/>
                <a:cs typeface="ONCBCD+Arial"/>
              </a:rPr>
              <a:t>de</a:t>
            </a:r>
            <a:r>
              <a:rPr sz="1700" spc="22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Eucaliptos</a:t>
            </a:r>
          </a:p>
          <a:p>
            <a:pPr marL="0" marR="0">
              <a:lnSpc>
                <a:spcPts val="1903"/>
              </a:lnSpc>
              <a:spcBef>
                <a:spcPts val="136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joven de 9.000</a:t>
            </a:r>
            <a:r>
              <a:rPr sz="1700" spc="17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m2 en ladera cerro con</a:t>
            </a:r>
            <a:r>
              <a:rPr sz="1700" spc="1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sendero de Treking</a:t>
            </a:r>
            <a:r>
              <a:rPr sz="1700" spc="-2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y</a:t>
            </a:r>
            <a:r>
              <a:rPr sz="1700" spc="1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dos miradores.</a:t>
            </a:r>
          </a:p>
          <a:p>
            <a:pPr marL="0" marR="0">
              <a:lnSpc>
                <a:spcPts val="1903"/>
              </a:lnSpc>
              <a:spcBef>
                <a:spcPts val="186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Localización</a:t>
            </a:r>
            <a:r>
              <a:rPr sz="1700" spc="35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privilegiada</a:t>
            </a:r>
            <a:r>
              <a:rPr sz="1700" spc="34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en</a:t>
            </a:r>
            <a:r>
              <a:rPr sz="1700" spc="35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Acceso</a:t>
            </a:r>
            <a:r>
              <a:rPr sz="1700" spc="34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</a:t>
            </a:r>
            <a:r>
              <a:rPr sz="1700" spc="361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Penco,</a:t>
            </a:r>
            <a:r>
              <a:rPr sz="1700" spc="34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enfrenta</a:t>
            </a:r>
            <a:r>
              <a:rPr sz="1700" spc="35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corredor</a:t>
            </a:r>
            <a:r>
              <a:rPr sz="1700" spc="34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urbano</a:t>
            </a:r>
            <a:r>
              <a:rPr sz="1700" spc="357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</a:t>
            </a:r>
            <a:r>
              <a:rPr sz="1700" spc="36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transporte</a:t>
            </a:r>
          </a:p>
          <a:p>
            <a:pPr marL="0" marR="0">
              <a:lnSpc>
                <a:spcPts val="1906"/>
              </a:lnSpc>
              <a:spcBef>
                <a:spcPts val="134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público,</a:t>
            </a:r>
            <a:r>
              <a:rPr sz="1700" spc="347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integración</a:t>
            </a:r>
            <a:r>
              <a:rPr sz="1700" spc="36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</a:t>
            </a:r>
            <a:r>
              <a:rPr sz="1700" spc="35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familias</a:t>
            </a:r>
            <a:r>
              <a:rPr sz="1700" spc="363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vulnerables</a:t>
            </a:r>
            <a:r>
              <a:rPr sz="1700" spc="35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en</a:t>
            </a:r>
            <a:r>
              <a:rPr sz="1700" spc="35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todos</a:t>
            </a:r>
            <a:r>
              <a:rPr sz="1700" spc="35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los</a:t>
            </a:r>
            <a:r>
              <a:rPr sz="1700" spc="35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edificios,</a:t>
            </a:r>
            <a:r>
              <a:rPr sz="1700" spc="35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orientados</a:t>
            </a:r>
            <a:r>
              <a:rPr sz="1700" spc="357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</a:t>
            </a:r>
            <a:r>
              <a:rPr sz="1700" spc="35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los</a:t>
            </a:r>
            <a:r>
              <a:rPr sz="1700" spc="35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4</a:t>
            </a:r>
          </a:p>
          <a:p>
            <a:pPr marL="0" marR="0">
              <a:lnSpc>
                <a:spcPts val="1903"/>
              </a:lnSpc>
              <a:spcBef>
                <a:spcPts val="187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puntos</a:t>
            </a:r>
            <a:r>
              <a:rPr sz="1700" spc="64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cardinales;</a:t>
            </a:r>
            <a:r>
              <a:rPr sz="1700" spc="62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estacionamientos</a:t>
            </a:r>
            <a:r>
              <a:rPr sz="1700" spc="63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en</a:t>
            </a:r>
            <a:r>
              <a:rPr sz="1700" spc="64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la</a:t>
            </a:r>
            <a:r>
              <a:rPr sz="1700" spc="62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periferia</a:t>
            </a:r>
            <a:r>
              <a:rPr sz="1700" spc="64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y</a:t>
            </a:r>
            <a:r>
              <a:rPr sz="1700" spc="61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subterráneo</a:t>
            </a:r>
            <a:r>
              <a:rPr sz="1700" spc="63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liberando</a:t>
            </a:r>
            <a:r>
              <a:rPr sz="1700" spc="63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zonas</a:t>
            </a:r>
          </a:p>
          <a:p>
            <a:pPr marL="0" marR="0">
              <a:lnSpc>
                <a:spcPts val="1903"/>
              </a:lnSpc>
              <a:spcBef>
                <a:spcPts val="136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centrales</a:t>
            </a:r>
            <a:r>
              <a:rPr sz="1700" spc="383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</a:t>
            </a:r>
            <a:r>
              <a:rPr sz="1700" spc="38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esparcimiento.-</a:t>
            </a:r>
            <a:r>
              <a:rPr sz="1700" spc="124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Se</a:t>
            </a:r>
            <a:r>
              <a:rPr sz="1700" spc="37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incluye</a:t>
            </a:r>
            <a:r>
              <a:rPr sz="1700" spc="39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ventilación</a:t>
            </a:r>
            <a:r>
              <a:rPr sz="1700" spc="391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mixta</a:t>
            </a:r>
            <a:r>
              <a:rPr sz="1700" spc="40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</a:t>
            </a:r>
            <a:r>
              <a:rPr sz="1700" spc="38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tendido</a:t>
            </a:r>
            <a:r>
              <a:rPr sz="1700" spc="37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horizontal,</a:t>
            </a:r>
            <a:r>
              <a:rPr sz="1700" spc="37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con</a:t>
            </a:r>
          </a:p>
          <a:p>
            <a:pPr marL="0" marR="0">
              <a:lnSpc>
                <a:spcPts val="1903"/>
              </a:lnSpc>
              <a:spcBef>
                <a:spcPts val="136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ingreso</a:t>
            </a:r>
            <a:r>
              <a:rPr sz="1700" spc="11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</a:t>
            </a:r>
            <a:r>
              <a:rPr sz="1700" spc="11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aire</a:t>
            </a:r>
            <a:r>
              <a:rPr sz="1700" spc="12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natural</a:t>
            </a:r>
            <a:r>
              <a:rPr sz="1700" spc="133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y</a:t>
            </a:r>
            <a:r>
              <a:rPr sz="1700" spc="117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extracción</a:t>
            </a:r>
            <a:r>
              <a:rPr sz="1700" spc="121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forzada</a:t>
            </a:r>
            <a:r>
              <a:rPr sz="1700" spc="13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en</a:t>
            </a:r>
            <a:r>
              <a:rPr sz="1700" spc="12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baños</a:t>
            </a:r>
            <a:r>
              <a:rPr sz="1700" spc="13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y</a:t>
            </a:r>
            <a:r>
              <a:rPr sz="1700" spc="10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cocina</a:t>
            </a:r>
            <a:r>
              <a:rPr sz="1700" spc="12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con</a:t>
            </a:r>
            <a:r>
              <a:rPr sz="1700" spc="131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higrómetros.</a:t>
            </a:r>
            <a:r>
              <a:rPr sz="1700" spc="121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Incluye</a:t>
            </a:r>
          </a:p>
          <a:p>
            <a:pPr marL="0" marR="0">
              <a:lnSpc>
                <a:spcPts val="1903"/>
              </a:lnSpc>
              <a:spcBef>
                <a:spcPts val="186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descarga</a:t>
            </a:r>
            <a:r>
              <a:rPr sz="1700" spc="82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horizontal</a:t>
            </a:r>
            <a:r>
              <a:rPr sz="1700" spc="82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</a:t>
            </a:r>
            <a:r>
              <a:rPr sz="1700" spc="82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artefactos</a:t>
            </a:r>
            <a:r>
              <a:rPr sz="1700" spc="82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sanitarios</a:t>
            </a:r>
            <a:r>
              <a:rPr sz="1700" spc="82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y</a:t>
            </a:r>
            <a:r>
              <a:rPr sz="1700" spc="81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se</a:t>
            </a:r>
            <a:r>
              <a:rPr sz="1700" spc="82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utiliza</a:t>
            </a:r>
            <a:r>
              <a:rPr sz="1700" spc="807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en</a:t>
            </a:r>
            <a:r>
              <a:rPr sz="1700" spc="83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todas</a:t>
            </a:r>
            <a:r>
              <a:rPr sz="1700" spc="82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las</a:t>
            </a:r>
            <a:r>
              <a:rPr sz="1700" spc="82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ventanas</a:t>
            </a:r>
          </a:p>
          <a:p>
            <a:pPr marL="0" marR="0">
              <a:lnSpc>
                <a:spcPts val="1906"/>
              </a:lnSpc>
              <a:spcBef>
                <a:spcPts val="134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Termopanel,</a:t>
            </a:r>
            <a:r>
              <a:rPr sz="1700" spc="50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Aislación</a:t>
            </a:r>
            <a:r>
              <a:rPr sz="1700" spc="51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exterior</a:t>
            </a:r>
            <a:r>
              <a:rPr sz="1700" spc="52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EIFS.</a:t>
            </a:r>
            <a:r>
              <a:rPr sz="1700" spc="51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Cumple</a:t>
            </a:r>
            <a:r>
              <a:rPr sz="1700" spc="513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PDA</a:t>
            </a:r>
            <a:r>
              <a:rPr sz="1700" spc="51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</a:t>
            </a:r>
            <a:r>
              <a:rPr sz="1700" spc="524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la</a:t>
            </a:r>
            <a:r>
              <a:rPr sz="1700" spc="50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zona.-</a:t>
            </a:r>
            <a:r>
              <a:rPr sz="1700" spc="51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Amplios</a:t>
            </a:r>
            <a:r>
              <a:rPr sz="1700" spc="51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balcones.-</a:t>
            </a:r>
          </a:p>
          <a:p>
            <a:pPr marL="0" marR="0">
              <a:lnSpc>
                <a:spcPts val="1903"/>
              </a:lnSpc>
              <a:spcBef>
                <a:spcPts val="188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Certificación Energética</a:t>
            </a:r>
            <a:r>
              <a:rPr sz="1700" spc="11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Letra</a:t>
            </a:r>
            <a:r>
              <a:rPr sz="1700" spc="11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C.- Cumple PDA Concepción.-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440" y="4983278"/>
            <a:ext cx="8727710" cy="5389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3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Se</a:t>
            </a:r>
            <a:r>
              <a:rPr sz="1700" spc="148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incluye</a:t>
            </a:r>
            <a:r>
              <a:rPr sz="1700" spc="159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subterráneo</a:t>
            </a:r>
            <a:r>
              <a:rPr sz="1700" spc="14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</a:t>
            </a:r>
            <a:r>
              <a:rPr sz="1700" spc="15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estacionamientos</a:t>
            </a:r>
            <a:r>
              <a:rPr sz="1700" spc="16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por</a:t>
            </a:r>
            <a:r>
              <a:rPr sz="1700" spc="147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el</a:t>
            </a:r>
            <a:r>
              <a:rPr sz="1700" spc="155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34,7%</a:t>
            </a:r>
            <a:r>
              <a:rPr sz="1700" spc="151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del</a:t>
            </a:r>
            <a:r>
              <a:rPr sz="1700" spc="167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total</a:t>
            </a:r>
            <a:r>
              <a:rPr sz="1700" spc="160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</a:t>
            </a:r>
            <a:r>
              <a:rPr sz="1700" spc="152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unidades.-</a:t>
            </a:r>
            <a:r>
              <a:rPr sz="1700" spc="146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100%</a:t>
            </a:r>
          </a:p>
          <a:p>
            <a:pPr marL="0" marR="0">
              <a:lnSpc>
                <a:spcPts val="1903"/>
              </a:lnSpc>
              <a:spcBef>
                <a:spcPts val="136"/>
              </a:spcBef>
              <a:spcAft>
                <a:spcPts val="0"/>
              </a:spcAft>
            </a:pP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de familias</a:t>
            </a:r>
            <a:r>
              <a:rPr sz="1700" spc="-13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vulnerables</a:t>
            </a:r>
            <a:r>
              <a:rPr sz="1700" spc="-21" dirty="0">
                <a:solidFill>
                  <a:srgbClr val="12264E"/>
                </a:solidFill>
                <a:latin typeface="ONCBCD+Arial"/>
                <a:cs typeface="ONCBCD+Arial"/>
              </a:rPr>
              <a:t> </a:t>
            </a:r>
            <a:r>
              <a:rPr sz="1700" dirty="0">
                <a:solidFill>
                  <a:srgbClr val="12264E"/>
                </a:solidFill>
                <a:latin typeface="ONCBCD+Arial"/>
                <a:cs typeface="ONCBCD+Arial"/>
              </a:rPr>
              <a:t>con estacionamiento.-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05993" y="5541839"/>
            <a:ext cx="3400321" cy="31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b="1" u="sng" dirty="0">
                <a:solidFill>
                  <a:srgbClr val="12264E"/>
                </a:solidFill>
                <a:latin typeface="WUFVAO+Calibri Bold"/>
                <a:cs typeface="WUFVAO+Calibri Bold"/>
              </a:rPr>
              <a:t>CARACTERÍSTICAS DEL PROYECTO: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8114" y="5985628"/>
            <a:ext cx="642638" cy="31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(200)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61693" y="5985628"/>
            <a:ext cx="526737" cy="31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(50)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086989" y="5985628"/>
            <a:ext cx="693387" cy="31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(25%)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792470" y="5985628"/>
            <a:ext cx="642638" cy="31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(202)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284719" y="5985628"/>
            <a:ext cx="526737" cy="31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(10)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65566" y="5985628"/>
            <a:ext cx="410837" cy="31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(5)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107803" y="5982580"/>
            <a:ext cx="410837" cy="31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(2)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297680" y="6264531"/>
            <a:ext cx="852061" cy="407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TIPOLOGÍA</a:t>
            </a:r>
          </a:p>
          <a:p>
            <a:pPr marL="13716" marR="0">
              <a:lnSpc>
                <a:spcPts val="144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( DEPTOS.)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12750" y="6356886"/>
            <a:ext cx="1150445" cy="407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N° DE VIVS.</a:t>
            </a:r>
            <a:r>
              <a:rPr sz="1200" b="1" spc="17" dirty="0">
                <a:solidFill>
                  <a:srgbClr val="12264E"/>
                </a:solidFill>
                <a:latin typeface="WUFVAO+Calibri Bold"/>
                <a:cs typeface="WUFVAO+Calibri Bold"/>
              </a:rPr>
              <a:t> </a:t>
            </a: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DEL</a:t>
            </a:r>
          </a:p>
          <a:p>
            <a:pPr marL="156971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PROYECTO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470660" y="6356886"/>
            <a:ext cx="1316378" cy="407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N° VIVS.</a:t>
            </a:r>
            <a:r>
              <a:rPr sz="1200" b="1" spc="17" dirty="0">
                <a:solidFill>
                  <a:srgbClr val="12264E"/>
                </a:solidFill>
                <a:latin typeface="WUFVAO+Calibri Bold"/>
                <a:cs typeface="WUFVAO+Calibri Bold"/>
              </a:rPr>
              <a:t> </a:t>
            </a: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FAMILIAS</a:t>
            </a:r>
          </a:p>
          <a:p>
            <a:pPr marL="131064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VULNERABLES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846832" y="6356886"/>
            <a:ext cx="1045874" cy="407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956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% DE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INTEGRACIÓN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413883" y="6356886"/>
            <a:ext cx="1486457" cy="407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89203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N° DE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ESTACIONAMIENTOS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8144256" y="6356886"/>
            <a:ext cx="2617831" cy="407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N° DE PISOS DE</a:t>
            </a:r>
            <a:r>
              <a:rPr sz="1200" b="1" spc="1174" dirty="0">
                <a:solidFill>
                  <a:srgbClr val="12264E"/>
                </a:solidFill>
                <a:latin typeface="WUFVAO+Calibri Bold"/>
                <a:cs typeface="WUFVAO+Calibri Bold"/>
              </a:rPr>
              <a:t> </a:t>
            </a: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N° VIVS.</a:t>
            </a:r>
            <a:r>
              <a:rPr sz="1200" b="1" spc="17" dirty="0">
                <a:solidFill>
                  <a:srgbClr val="12264E"/>
                </a:solidFill>
                <a:latin typeface="WUFVAO+Calibri Bold"/>
                <a:cs typeface="WUFVAO+Calibri Bold"/>
              </a:rPr>
              <a:t> </a:t>
            </a: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MOVILIDAD</a:t>
            </a:r>
          </a:p>
          <a:p>
            <a:pPr marL="173735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EDIFICIOS</a:t>
            </a:r>
            <a:r>
              <a:rPr sz="1200" b="1" spc="4132" dirty="0">
                <a:solidFill>
                  <a:srgbClr val="12264E"/>
                </a:solidFill>
                <a:latin typeface="WUFVAO+Calibri Bold"/>
                <a:cs typeface="WUFVAO+Calibri Bold"/>
              </a:rPr>
              <a:t> </a:t>
            </a: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REDUCIDA</a:t>
            </a:r>
            <a:r>
              <a:rPr sz="1200" b="1" spc="19" dirty="0">
                <a:solidFill>
                  <a:srgbClr val="12264E"/>
                </a:solidFill>
                <a:latin typeface="WUFVAO+Calibri Bold"/>
                <a:cs typeface="WUFVAO+Calibri Bold"/>
              </a:rPr>
              <a:t> </a:t>
            </a: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(SÍ)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927850" y="6449240"/>
            <a:ext cx="1165502" cy="224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N° DE EDIFICIOS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794" y="50562"/>
            <a:ext cx="1618766" cy="31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b="1" u="sng" dirty="0">
                <a:solidFill>
                  <a:srgbClr val="12264E"/>
                </a:solidFill>
                <a:latin typeface="WUFVAO+Calibri Bold"/>
                <a:cs typeface="WUFVAO+Calibri Bold"/>
              </a:rPr>
              <a:t>LOCALIZACIÓN: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6842" y="390070"/>
            <a:ext cx="1619227" cy="772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ESTABL. EDUCACIONAL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(2 NIVELES)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Colegio El Refugio</a:t>
            </a:r>
          </a:p>
          <a:p>
            <a:pPr marL="35052" marR="0">
              <a:lnSpc>
                <a:spcPts val="1439"/>
              </a:lnSpc>
              <a:spcBef>
                <a:spcPts val="5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841 m</a:t>
            </a:r>
            <a:r>
              <a:rPr sz="1200" b="1" spc="274" dirty="0">
                <a:solidFill>
                  <a:srgbClr val="12264E"/>
                </a:solidFill>
                <a:latin typeface="WUFVAO+Calibri Bold"/>
                <a:cs typeface="WUFVAO+Calibri Bold"/>
              </a:rPr>
              <a:t> </a:t>
            </a: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&lt; 1.000 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6855" y="1369204"/>
            <a:ext cx="1507195" cy="5904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7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ESTABL. PREESCOLAR</a:t>
            </a:r>
          </a:p>
          <a:p>
            <a:pPr marL="0" marR="0">
              <a:lnSpc>
                <a:spcPts val="1441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Jardín</a:t>
            </a:r>
            <a:r>
              <a:rPr sz="1200" spc="-17" dirty="0">
                <a:solidFill>
                  <a:srgbClr val="12264E"/>
                </a:solidFill>
                <a:latin typeface="RLPBTV+Calibri"/>
                <a:cs typeface="RLPBTV+Calibri"/>
              </a:rPr>
              <a:t> </a:t>
            </a: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Pequeños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Conquistadores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6855" y="1918388"/>
            <a:ext cx="1200679" cy="224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667 m &lt; 1.000 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9176" y="2350950"/>
            <a:ext cx="1384344" cy="773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EQUIPAMIENTO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DEPORTIVO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Gimnasio Municipal</a:t>
            </a:r>
          </a:p>
          <a:p>
            <a:pPr marL="0" marR="0">
              <a:lnSpc>
                <a:spcPts val="1442"/>
              </a:lnSpc>
              <a:spcBef>
                <a:spcPts val="50"/>
              </a:spcBef>
              <a:spcAft>
                <a:spcPts val="0"/>
              </a:spcAft>
            </a:pP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Penco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9176" y="3082724"/>
            <a:ext cx="1319551" cy="224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1.403 m &lt; 2.000 m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124" y="3567102"/>
            <a:ext cx="2454487" cy="773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SERV. TRANSPORTE PÚBLICO</a:t>
            </a:r>
          </a:p>
          <a:p>
            <a:pPr marL="0" marR="0">
              <a:lnSpc>
                <a:spcPts val="14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Paradero</a:t>
            </a:r>
            <a:r>
              <a:rPr sz="1200" spc="-18" dirty="0">
                <a:solidFill>
                  <a:srgbClr val="12264E"/>
                </a:solidFill>
                <a:latin typeface="RLPBTV+Calibri"/>
                <a:cs typeface="RLPBTV+Calibri"/>
              </a:rPr>
              <a:t> </a:t>
            </a: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Buses Corredor</a:t>
            </a:r>
            <a:r>
              <a:rPr sz="1200" spc="259" dirty="0">
                <a:solidFill>
                  <a:srgbClr val="12264E"/>
                </a:solidFill>
                <a:latin typeface="RLPBTV+Calibri"/>
                <a:cs typeface="RLPBTV+Calibri"/>
              </a:rPr>
              <a:t> </a:t>
            </a: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Transporte</a:t>
            </a:r>
          </a:p>
          <a:p>
            <a:pPr marL="0" marR="0">
              <a:lnSpc>
                <a:spcPts val="1441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Público Av. Acceso</a:t>
            </a:r>
            <a:r>
              <a:rPr sz="1200" spc="31" dirty="0">
                <a:solidFill>
                  <a:srgbClr val="12264E"/>
                </a:solidFill>
                <a:latin typeface="RLPBTV+Calibri"/>
                <a:cs typeface="RLPBTV+Calibri"/>
              </a:rPr>
              <a:t> </a:t>
            </a: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Sur</a:t>
            </a:r>
            <a:r>
              <a:rPr sz="1200" spc="-20" dirty="0">
                <a:solidFill>
                  <a:srgbClr val="12264E"/>
                </a:solidFill>
                <a:latin typeface="RLPBTV+Calibri"/>
                <a:cs typeface="RLPBTV+Calibri"/>
              </a:rPr>
              <a:t> </a:t>
            </a: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a Penco</a:t>
            </a:r>
          </a:p>
          <a:p>
            <a:pPr marL="0" marR="0">
              <a:lnSpc>
                <a:spcPts val="1440"/>
              </a:lnSpc>
              <a:spcBef>
                <a:spcPts val="5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331 m &lt; 400m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3748" y="4519312"/>
            <a:ext cx="1450171" cy="956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7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ÁREA VERDE</a:t>
            </a:r>
          </a:p>
          <a:p>
            <a:pPr marL="0" marR="0">
              <a:lnSpc>
                <a:spcPts val="1442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PÚBLICA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A.Verde</a:t>
            </a:r>
            <a:r>
              <a:rPr sz="1200" spc="-13" dirty="0">
                <a:solidFill>
                  <a:srgbClr val="12264E"/>
                </a:solidFill>
                <a:latin typeface="RLPBTV+Calibri"/>
                <a:cs typeface="RLPBTV+Calibri"/>
              </a:rPr>
              <a:t> </a:t>
            </a: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4 Montahue</a:t>
            </a:r>
          </a:p>
          <a:p>
            <a:pPr marL="0" marR="0">
              <a:lnSpc>
                <a:spcPts val="1440"/>
              </a:lnSpc>
              <a:spcBef>
                <a:spcPts val="50"/>
              </a:spcBef>
              <a:spcAft>
                <a:spcPts val="0"/>
              </a:spcAft>
            </a:pPr>
            <a:r>
              <a:rPr sz="1200" dirty="0">
                <a:solidFill>
                  <a:srgbClr val="12264E"/>
                </a:solidFill>
                <a:latin typeface="RLPBTV+Calibri"/>
                <a:cs typeface="RLPBTV+Calibri"/>
              </a:rPr>
              <a:t>(23.000 m2)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657 m &lt; 1.000 m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5849" y="5750943"/>
            <a:ext cx="1829641" cy="772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06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VÍA</a:t>
            </a:r>
            <a:r>
              <a:rPr sz="1200" b="1" spc="10" dirty="0">
                <a:solidFill>
                  <a:srgbClr val="12264E"/>
                </a:solidFill>
                <a:latin typeface="WUFVAO+Calibri Bold"/>
                <a:cs typeface="WUFVAO+Calibri Bold"/>
              </a:rPr>
              <a:t> </a:t>
            </a: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DE SERVICIO</a:t>
            </a:r>
            <a:r>
              <a:rPr sz="1200" b="1" spc="18" dirty="0">
                <a:solidFill>
                  <a:srgbClr val="12264E"/>
                </a:solidFill>
                <a:latin typeface="WUFVAO+Calibri Bold"/>
                <a:cs typeface="WUFVAO+Calibri Bold"/>
              </a:rPr>
              <a:t> </a:t>
            </a: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200 m</a:t>
            </a:r>
          </a:p>
          <a:p>
            <a:pPr marL="0" marR="0">
              <a:lnSpc>
                <a:spcPts val="144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(Obligatoria pto. 4 Art.10 )</a:t>
            </a:r>
          </a:p>
          <a:p>
            <a:pPr marL="11430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Av. Acceso Sur a Penco</a:t>
            </a:r>
          </a:p>
          <a:p>
            <a:pPr marL="720852" marR="0">
              <a:lnSpc>
                <a:spcPts val="1439"/>
              </a:lnSpc>
              <a:spcBef>
                <a:spcPts val="50"/>
              </a:spcBef>
              <a:spcAft>
                <a:spcPts val="0"/>
              </a:spcAft>
            </a:pPr>
            <a:r>
              <a:rPr sz="1200" b="1" dirty="0">
                <a:solidFill>
                  <a:srgbClr val="12264E"/>
                </a:solidFill>
                <a:latin typeface="WUFVAO+Calibri Bold"/>
                <a:cs typeface="WUFVAO+Calibri Bold"/>
              </a:rPr>
              <a:t>0 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3431704" y="0"/>
            <a:ext cx="6367625" cy="7434064"/>
          </a:xfrm>
          <a:prstGeom prst="rect">
            <a:avLst/>
          </a:prstGeom>
          <a:blipFill>
            <a:blip r:embed="rId2" cstate="print"/>
            <a:stretch>
              <a:fillRect l="-1" r="-114594"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568D81F6-E79B-116E-E4CB-ECD59944EE99}"/>
              </a:ext>
            </a:extLst>
          </p:cNvPr>
          <p:cNvGrpSpPr/>
          <p:nvPr/>
        </p:nvGrpSpPr>
        <p:grpSpPr>
          <a:xfrm>
            <a:off x="3647728" y="116632"/>
            <a:ext cx="5544616" cy="1768972"/>
            <a:chOff x="157276" y="98895"/>
            <a:chExt cx="5136909" cy="1580332"/>
          </a:xfrm>
        </p:grpSpPr>
        <p:sp>
          <p:nvSpPr>
            <p:cNvPr id="3" name="object 3"/>
            <p:cNvSpPr txBox="1"/>
            <p:nvPr/>
          </p:nvSpPr>
          <p:spPr>
            <a:xfrm>
              <a:off x="157276" y="98895"/>
              <a:ext cx="3900197" cy="65395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0" marR="0">
                <a:lnSpc>
                  <a:spcPts val="2441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000" b="1" u="sng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TIPOLOGÍA</a:t>
              </a:r>
              <a:r>
                <a:rPr sz="2000" b="1" u="sng" spc="-34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 </a:t>
              </a:r>
              <a:r>
                <a:rPr sz="2000" b="1" u="sng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1: VIVS. PARA</a:t>
              </a:r>
              <a:r>
                <a:rPr sz="2000" b="1" u="sng" spc="-11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 </a:t>
              </a:r>
              <a:r>
                <a:rPr sz="2000" b="1" u="sng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FAMILIAS</a:t>
              </a:r>
            </a:p>
            <a:p>
              <a:pPr marL="0" marR="0">
                <a:lnSpc>
                  <a:spcPts val="2402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000" b="1" u="sng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VULNERABLES</a:t>
              </a: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3246120" y="1024749"/>
              <a:ext cx="954239" cy="50847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0" marR="0">
                <a:lnSpc>
                  <a:spcPts val="2446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000" b="1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3D + 1B</a:t>
              </a:r>
            </a:p>
            <a:p>
              <a:pPr marL="123444" marR="0">
                <a:lnSpc>
                  <a:spcPts val="1289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50" b="1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RECINTOS</a:t>
              </a: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1729994" y="1107315"/>
              <a:ext cx="1223753" cy="23901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0" marR="0">
                <a:lnSpc>
                  <a:spcPts val="1582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300" b="1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25%</a:t>
              </a:r>
              <a:r>
                <a:rPr sz="1300" b="1" spc="16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 </a:t>
              </a:r>
              <a:r>
                <a:rPr sz="1300" b="1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/ 58,12</a:t>
              </a:r>
              <a:r>
                <a:rPr sz="1300" b="1" spc="18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 </a:t>
              </a:r>
              <a:r>
                <a:rPr sz="1300" b="1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m2</a:t>
              </a: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4494530" y="1150262"/>
              <a:ext cx="799655" cy="25576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0" marR="0">
                <a:lnSpc>
                  <a:spcPts val="171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b="1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1.300</a:t>
              </a:r>
              <a:r>
                <a:rPr sz="1400" b="1" spc="19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 </a:t>
              </a:r>
              <a:r>
                <a:rPr sz="1400" b="1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UF</a:t>
              </a: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427329" y="1272212"/>
              <a:ext cx="852061" cy="40701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0" marR="0">
                <a:lnSpc>
                  <a:spcPts val="1464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 b="1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TIPOLOGÍA</a:t>
              </a:r>
            </a:p>
            <a:p>
              <a:pPr marL="176784" marR="0">
                <a:lnSpc>
                  <a:spcPts val="1439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 b="1" dirty="0">
                  <a:solidFill>
                    <a:srgbClr val="12264E"/>
                  </a:solidFill>
                  <a:latin typeface="WUFVAO+Calibri Bold"/>
                  <a:cs typeface="WUFVAO+Calibri Bold"/>
                </a:rPr>
                <a:t>(B5V)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84674" y="3251835"/>
            <a:ext cx="2578573" cy="663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2"/>
              </a:lnSpc>
              <a:spcBef>
                <a:spcPts val="0"/>
              </a:spcBef>
              <a:spcAft>
                <a:spcPts val="0"/>
              </a:spcAft>
            </a:pPr>
            <a:r>
              <a:rPr sz="4400" b="1" dirty="0">
                <a:solidFill>
                  <a:srgbClr val="284A7C"/>
                </a:solidFill>
                <a:latin typeface="BMLGPV+Arial Bold"/>
                <a:cs typeface="BMLGPV+Arial Bold"/>
              </a:rPr>
              <a:t>¡Gracias!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450</Words>
  <Application>Microsoft Office PowerPoint</Application>
  <PresentationFormat>Panorámica</PresentationFormat>
  <Paragraphs>81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Calibri</vt:lpstr>
      <vt:lpstr>BMLGPV+Arial Bold</vt:lpstr>
      <vt:lpstr>RLPBTV+Calibri</vt:lpstr>
      <vt:lpstr>WUFVAO+Calibri Bold</vt:lpstr>
      <vt:lpstr>ONCBCD+Arial</vt:lpstr>
      <vt:lpstr>Theme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jbass</dc:creator>
  <cp:lastModifiedBy>Jaime Bass Matamala</cp:lastModifiedBy>
  <cp:revision>2</cp:revision>
  <dcterms:modified xsi:type="dcterms:W3CDTF">2025-03-24T13:35:41Z</dcterms:modified>
</cp:coreProperties>
</file>